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24. 10. 2013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 advTm="16000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24. 10. 2013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 advTm="16000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24. 10. 2013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 advTm="16000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24. 10. 2013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 advTm="16000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24. 10. 2013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 advTm="16000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24. 10. 2013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 advTm="16000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24. 10. 2013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 advTm="16000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24. 10. 2013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 advTm="16000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24. 10. 2013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 advTm="16000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24. 10. 2013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 advTm="16000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24. 10. 2013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 advTm="16000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9000"/>
            <a:lum/>
          </a:blip>
          <a:srcRect/>
          <a:stretch>
            <a:fillRect l="19000" t="15000" r="19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pPr/>
              <a:t>24. 10. 2013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16000">
    <p:spli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147" y="1271827"/>
            <a:ext cx="7438110" cy="5586173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5" name="BlokTextu 4"/>
          <p:cNvSpPr txBox="1"/>
          <p:nvPr/>
        </p:nvSpPr>
        <p:spPr>
          <a:xfrm>
            <a:off x="1403648" y="-9918"/>
            <a:ext cx="64807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i="1" dirty="0" smtClean="0"/>
              <a:t>Zdajú sa ti pekné tieto obrázky? </a:t>
            </a:r>
            <a:endParaRPr lang="sk-SK" sz="4400" i="1" dirty="0"/>
          </a:p>
        </p:txBody>
      </p:sp>
    </p:spTree>
    <p:extLst>
      <p:ext uri="{BB962C8B-B14F-4D97-AF65-F5344CB8AC3E}">
        <p14:creationId xmlns:p14="http://schemas.microsoft.com/office/powerpoint/2010/main" val="3213942028"/>
      </p:ext>
    </p:extLst>
  </p:cSld>
  <p:clrMapOvr>
    <a:masterClrMapping/>
  </p:clrMapOvr>
  <p:transition spd="slow" advTm="16000"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Snímka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8640"/>
            <a:ext cx="9122811" cy="1656184"/>
          </a:xfrm>
          <a:prstGeom prst="rect">
            <a:avLst/>
          </a:prstGeom>
        </p:spPr>
      </p:pic>
      <p:sp>
        <p:nvSpPr>
          <p:cNvPr id="6" name="Obdĺžnik 5"/>
          <p:cNvSpPr/>
          <p:nvPr/>
        </p:nvSpPr>
        <p:spPr>
          <a:xfrm>
            <a:off x="323528" y="2204864"/>
            <a:ext cx="88204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/>
              <a:t>Cieľom tohto kroku je zapojenie všetkých žiakov, ale aj </a:t>
            </a:r>
            <a:r>
              <a:rPr lang="sk-SK" sz="3200" b="1" dirty="0" smtClean="0"/>
              <a:t>zamestnancov školy do praktickej environmentálnej výchovy a do praktických aktivít programu Zelená škola.</a:t>
            </a:r>
            <a:endParaRPr lang="sk-SK" sz="3200" dirty="0"/>
          </a:p>
        </p:txBody>
      </p:sp>
      <p:sp>
        <p:nvSpPr>
          <p:cNvPr id="7" name="BlokTextu 6"/>
          <p:cNvSpPr txBox="1"/>
          <p:nvPr/>
        </p:nvSpPr>
        <p:spPr>
          <a:xfrm rot="20010735">
            <a:off x="228871" y="4912721"/>
            <a:ext cx="2916183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sk-SK" sz="3200" dirty="0" smtClean="0"/>
              <a:t>Separuj odpad...</a:t>
            </a:r>
            <a:endParaRPr lang="sk-SK" sz="3200" dirty="0"/>
          </a:p>
        </p:txBody>
      </p:sp>
      <p:sp>
        <p:nvSpPr>
          <p:cNvPr id="8" name="BlokTextu 7"/>
          <p:cNvSpPr txBox="1"/>
          <p:nvPr/>
        </p:nvSpPr>
        <p:spPr>
          <a:xfrm rot="20505486">
            <a:off x="2891917" y="4916560"/>
            <a:ext cx="3488712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sk-SK" sz="2800" dirty="0" smtClean="0"/>
              <a:t>smeti patria do koša....</a:t>
            </a:r>
            <a:endParaRPr lang="sk-SK" sz="2800" dirty="0"/>
          </a:p>
        </p:txBody>
      </p:sp>
      <p:sp>
        <p:nvSpPr>
          <p:cNvPr id="9" name="BlokTextu 8"/>
          <p:cNvSpPr txBox="1"/>
          <p:nvPr/>
        </p:nvSpPr>
        <p:spPr>
          <a:xfrm rot="471581">
            <a:off x="4905619" y="5870277"/>
            <a:ext cx="3620478" cy="5232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sk-SK" sz="2800" dirty="0" smtClean="0">
                <a:solidFill>
                  <a:srgbClr val="C00000"/>
                </a:solidFill>
              </a:rPr>
              <a:t>...maj rád svoje okolie...</a:t>
            </a:r>
            <a:endParaRPr lang="sk-SK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 advTm="16000"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Snímka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19" y="260648"/>
            <a:ext cx="8007739" cy="1944216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0" y="2708920"/>
            <a:ext cx="8532440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sz="2400" i="1" dirty="0" smtClean="0"/>
              <a:t>Cieľom informovania a zapájania školskej a širšej komunity</a:t>
            </a:r>
          </a:p>
          <a:p>
            <a:r>
              <a:rPr lang="pl-PL" sz="2400" i="1" dirty="0" smtClean="0"/>
              <a:t>do programu Zelená škola je </a:t>
            </a:r>
            <a:r>
              <a:rPr lang="pl-PL" sz="2400" b="1" i="1" dirty="0" smtClean="0"/>
              <a:t>získanie podpory pre uskutočnenie</a:t>
            </a:r>
          </a:p>
          <a:p>
            <a:r>
              <a:rPr lang="sk-SK" sz="2400" b="1" i="1" dirty="0" smtClean="0"/>
              <a:t>zmien na úrovni školy a obce, ale aj environmentálna</a:t>
            </a:r>
          </a:p>
          <a:p>
            <a:r>
              <a:rPr lang="sk-SK" sz="2400" b="1" i="1" dirty="0" smtClean="0"/>
              <a:t>osveta obyvateľstva.</a:t>
            </a:r>
            <a:endParaRPr lang="sk-SK" sz="2400" i="1" dirty="0"/>
          </a:p>
        </p:txBody>
      </p:sp>
      <p:sp>
        <p:nvSpPr>
          <p:cNvPr id="7" name="BlokTextu 6"/>
          <p:cNvSpPr txBox="1"/>
          <p:nvPr/>
        </p:nvSpPr>
        <p:spPr>
          <a:xfrm>
            <a:off x="611560" y="4797152"/>
            <a:ext cx="7920880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sz="2400" i="1" dirty="0" smtClean="0"/>
              <a:t>Čím viac ľudí bude vedieť, že sa snažíme o dobrú vec, tým viac priateľov a podporovateľov stretneme.</a:t>
            </a:r>
            <a:endParaRPr lang="sk-SK" sz="2400" dirty="0"/>
          </a:p>
        </p:txBody>
      </p:sp>
      <p:sp>
        <p:nvSpPr>
          <p:cNvPr id="8" name="BlokTextu 7"/>
          <p:cNvSpPr txBox="1"/>
          <p:nvPr/>
        </p:nvSpPr>
        <p:spPr>
          <a:xfrm>
            <a:off x="815053" y="6165304"/>
            <a:ext cx="8328947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sk-SK" sz="2400" dirty="0" smtClean="0"/>
              <a:t>Spropaguj svoju aktivitu slovne, písomne, graficky....buď aktívny...</a:t>
            </a:r>
            <a:endParaRPr lang="sk-SK" sz="2400" dirty="0"/>
          </a:p>
        </p:txBody>
      </p:sp>
    </p:spTree>
  </p:cSld>
  <p:clrMapOvr>
    <a:masterClrMapping/>
  </p:clrMapOvr>
  <p:transition spd="slow" advTm="16000"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Snímka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0"/>
            <a:ext cx="7812360" cy="1667123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0" y="2420888"/>
            <a:ext cx="921297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i="1" dirty="0" smtClean="0"/>
              <a:t>Cieľom vypracovania </a:t>
            </a:r>
            <a:r>
              <a:rPr lang="sk-SK" sz="3200" i="1" dirty="0" err="1" smtClean="0"/>
              <a:t>Eko-kódexu</a:t>
            </a:r>
            <a:r>
              <a:rPr lang="sk-SK" sz="3200" i="1" dirty="0" smtClean="0"/>
              <a:t> školy je </a:t>
            </a:r>
            <a:r>
              <a:rPr lang="sk-SK" sz="3200" b="1" i="1" dirty="0" smtClean="0"/>
              <a:t>verejné</a:t>
            </a:r>
          </a:p>
          <a:p>
            <a:r>
              <a:rPr lang="sk-SK" sz="3200" b="1" i="1" dirty="0" smtClean="0"/>
              <a:t>    prehlásenie postojov a hodnôt školy vo vzťahu </a:t>
            </a:r>
          </a:p>
          <a:p>
            <a:r>
              <a:rPr lang="sk-SK" sz="3200" b="1" i="1" dirty="0" smtClean="0"/>
              <a:t>                                       k ochrane životného prostredia.</a:t>
            </a:r>
            <a:endParaRPr lang="sk-SK" sz="3200" i="1" dirty="0"/>
          </a:p>
        </p:txBody>
      </p:sp>
      <p:sp>
        <p:nvSpPr>
          <p:cNvPr id="6" name="BlokTextu 5"/>
          <p:cNvSpPr txBox="1"/>
          <p:nvPr/>
        </p:nvSpPr>
        <p:spPr>
          <a:xfrm>
            <a:off x="467544" y="5157192"/>
            <a:ext cx="85629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i="1" dirty="0" smtClean="0">
                <a:latin typeface="Arial Black" pitchFamily="34" charset="0"/>
              </a:rPr>
              <a:t>...žiakmi umelecky stvárnené hodnoty a profilácia</a:t>
            </a:r>
          </a:p>
          <a:p>
            <a:r>
              <a:rPr lang="sk-SK" sz="2400" i="1" dirty="0" smtClean="0">
                <a:latin typeface="Arial Black" pitchFamily="34" charset="0"/>
              </a:rPr>
              <a:t>školy na environmentálnu výchovu...</a:t>
            </a:r>
            <a:endParaRPr lang="sk-SK" sz="2400" dirty="0">
              <a:latin typeface="Arial Black" pitchFamily="34" charset="0"/>
            </a:endParaRPr>
          </a:p>
        </p:txBody>
      </p:sp>
    </p:spTree>
  </p:cSld>
  <p:clrMapOvr>
    <a:masterClrMapping/>
  </p:clrMapOvr>
  <p:transition spd="slow" advTm="16000">
    <p:spli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79512" y="980728"/>
            <a:ext cx="8670835" cy="1077218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sk-SK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 neváhaj... Aktivizuj sa... Zapoj sa a pomôž sebe,</a:t>
            </a:r>
          </a:p>
          <a:p>
            <a:r>
              <a:rPr lang="sk-SK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svojej škole a životnému prostrediu</a:t>
            </a:r>
            <a:endParaRPr lang="sk-SK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3203848" y="2996952"/>
            <a:ext cx="5736827" cy="461665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sk-SK" sz="2400" dirty="0" smtClean="0"/>
              <a:t>Buď aktívny kreatívny a všímaj si svoje okolie</a:t>
            </a:r>
            <a:endParaRPr lang="sk-SK" sz="2400" dirty="0"/>
          </a:p>
        </p:txBody>
      </p:sp>
      <p:sp>
        <p:nvSpPr>
          <p:cNvPr id="8" name="BlokTextu 7"/>
          <p:cNvSpPr txBox="1"/>
          <p:nvPr/>
        </p:nvSpPr>
        <p:spPr>
          <a:xfrm>
            <a:off x="23555" y="4581128"/>
            <a:ext cx="9120445" cy="98488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sk-SK" sz="2000" b="1" i="1" dirty="0" smtClean="0">
                <a:solidFill>
                  <a:schemeClr val="accent2"/>
                </a:solidFill>
              </a:rPr>
              <a:t>Najväčšou odmenou za našu drinu nie sú veci, ktoré získame, ale to kým sa staneme.</a:t>
            </a:r>
            <a:endParaRPr lang="sk-SK" sz="2000" b="1" dirty="0" smtClean="0">
              <a:solidFill>
                <a:schemeClr val="accent2"/>
              </a:solidFill>
            </a:endParaRPr>
          </a:p>
          <a:p>
            <a:r>
              <a:rPr lang="sk-SK" sz="2000" b="1" dirty="0" smtClean="0">
                <a:solidFill>
                  <a:schemeClr val="accent2"/>
                </a:solidFill>
              </a:rPr>
              <a:t> </a:t>
            </a:r>
            <a:r>
              <a:rPr lang="sk-SK" sz="2000" b="1" dirty="0" err="1" smtClean="0">
                <a:solidFill>
                  <a:schemeClr val="accent2"/>
                </a:solidFill>
              </a:rPr>
              <a:t>John</a:t>
            </a:r>
            <a:r>
              <a:rPr lang="sk-SK" sz="2000" b="1" dirty="0" smtClean="0">
                <a:solidFill>
                  <a:schemeClr val="accent2"/>
                </a:solidFill>
              </a:rPr>
              <a:t> Ruskin</a:t>
            </a:r>
            <a:r>
              <a:rPr lang="sk-SK" sz="2000" dirty="0" smtClean="0">
                <a:solidFill>
                  <a:schemeClr val="accent2"/>
                </a:solidFill>
              </a:rPr>
              <a:t> </a:t>
            </a:r>
          </a:p>
          <a:p>
            <a:endParaRPr lang="sk-SK" dirty="0"/>
          </a:p>
        </p:txBody>
      </p:sp>
    </p:spTree>
  </p:cSld>
  <p:clrMapOvr>
    <a:masterClrMapping/>
  </p:clrMapOvr>
  <p:transition spd="slow" advTm="16000">
    <p:spli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631995"/>
            <a:ext cx="6968006" cy="5226005"/>
          </a:xfrm>
        </p:spPr>
      </p:pic>
      <p:sp>
        <p:nvSpPr>
          <p:cNvPr id="5" name="BlokTextu 4"/>
          <p:cNvSpPr txBox="1"/>
          <p:nvPr/>
        </p:nvSpPr>
        <p:spPr>
          <a:xfrm>
            <a:off x="323528" y="908720"/>
            <a:ext cx="51845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Chceš pomôcť zmeniť to? </a:t>
            </a:r>
            <a:endParaRPr lang="sk-SK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7864315"/>
      </p:ext>
    </p:extLst>
  </p:cSld>
  <p:clrMapOvr>
    <a:masterClrMapping/>
  </p:clrMapOvr>
  <p:transition spd="slow" advTm="16000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09120"/>
            <a:ext cx="6619875" cy="1714500"/>
          </a:xfrm>
        </p:spPr>
      </p:pic>
      <p:sp>
        <p:nvSpPr>
          <p:cNvPr id="6" name="BlokTextu 5"/>
          <p:cNvSpPr txBox="1"/>
          <p:nvPr/>
        </p:nvSpPr>
        <p:spPr>
          <a:xfrm>
            <a:off x="108030" y="260648"/>
            <a:ext cx="5903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Zaujímaš sa o životné prostredie?  </a:t>
            </a:r>
            <a:endParaRPr lang="sk-SK" sz="3200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683568" y="1492199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kreatívny, originálny a plný fantázie</a:t>
            </a:r>
            <a:endParaRPr lang="sk-SK" sz="3200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-76427" y="3068960"/>
            <a:ext cx="89884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Môžeš začať na svojej škole a priložiť ruku na svojej škole</a:t>
            </a:r>
            <a:endParaRPr lang="sk-SK" sz="3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Obrázo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217" y="817798"/>
            <a:ext cx="1562100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410809"/>
      </p:ext>
    </p:extLst>
  </p:cSld>
  <p:clrMapOvr>
    <a:masterClrMapping/>
  </p:clrMapOvr>
  <p:transition spd="slow" advTm="16000"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699792" y="692696"/>
            <a:ext cx="61530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Čo je projekt zelená škola???</a:t>
            </a:r>
            <a:endParaRPr lang="sk-SK" sz="4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0" y="2208855"/>
            <a:ext cx="83942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Pomáha slovenským školám realizovať environmentálnu </a:t>
            </a:r>
          </a:p>
          <a:p>
            <a:r>
              <a:rPr lang="sk-SK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výchovu prepojenú s praktickými krokmi...</a:t>
            </a:r>
            <a:endParaRPr lang="sk-SK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476371" y="3501008"/>
            <a:ext cx="86676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...pomáhajú znížiť celkový vplyv školy na životné prostredie</a:t>
            </a:r>
            <a:endParaRPr lang="sk-SK" sz="28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370949" y="4581127"/>
            <a:ext cx="7860678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/>
              <a:t>Hlavným cieľom programu Zelená škola</a:t>
            </a:r>
          </a:p>
          <a:p>
            <a:r>
              <a:rPr lang="sk-SK" sz="2800" dirty="0"/>
              <a:t>je pomôcť </a:t>
            </a:r>
            <a:r>
              <a:rPr lang="sk-SK" sz="2800" dirty="0" smtClean="0"/>
              <a:t>ško</a:t>
            </a:r>
            <a:r>
              <a:rPr lang="sk-SK" sz="2800" dirty="0"/>
              <a:t>lám nájsť cestu zmeny, ktorá </a:t>
            </a:r>
            <a:r>
              <a:rPr lang="sk-SK" sz="2800" dirty="0" smtClean="0"/>
              <a:t>povedie </a:t>
            </a:r>
          </a:p>
          <a:p>
            <a:r>
              <a:rPr lang="sk-SK" sz="2800" dirty="0" smtClean="0"/>
              <a:t>k zdravšej, „zelenšej“ a</a:t>
            </a:r>
            <a:r>
              <a:rPr lang="sk-SK" sz="2800" dirty="0"/>
              <a:t> aktívnejšej škole i </a:t>
            </a:r>
            <a:r>
              <a:rPr lang="sk-SK" sz="2800" dirty="0" smtClean="0"/>
              <a:t>spoločnosti</a:t>
            </a:r>
            <a:endParaRPr lang="sk-SK" sz="28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59193690"/>
      </p:ext>
    </p:extLst>
  </p:cSld>
  <p:clrMapOvr>
    <a:masterClrMapping/>
  </p:clrMapOvr>
  <p:transition spd="slow" advTm="16000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259632" y="482769"/>
            <a:ext cx="68818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 čo ide v projekte zelená škola?</a:t>
            </a:r>
            <a:endParaRPr lang="sk-SK" sz="4000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0" y="1484784"/>
            <a:ext cx="8927976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i="1" dirty="0" smtClean="0"/>
              <a:t>Pracovný tím tvorený zo žiakov školy , pedagógov a rodičov </a:t>
            </a:r>
          </a:p>
          <a:p>
            <a:r>
              <a:rPr lang="sk-SK" sz="2800" i="1" dirty="0" smtClean="0"/>
              <a:t>analyzujú </a:t>
            </a:r>
            <a:r>
              <a:rPr lang="sk-SK" sz="2800" i="1" dirty="0"/>
              <a:t>súčasnú situáciu na škole </a:t>
            </a:r>
            <a:endParaRPr lang="sk-SK" sz="2800" i="1" dirty="0" smtClean="0"/>
          </a:p>
          <a:p>
            <a:r>
              <a:rPr lang="sk-SK" sz="2800" i="1" dirty="0" smtClean="0"/>
              <a:t>v</a:t>
            </a:r>
            <a:r>
              <a:rPr lang="sk-SK" sz="2800" i="1" dirty="0"/>
              <a:t> 6 </a:t>
            </a:r>
            <a:r>
              <a:rPr lang="sk-SK" sz="2800" i="1" dirty="0" smtClean="0"/>
              <a:t>oblastiach:</a:t>
            </a:r>
          </a:p>
          <a:p>
            <a:endParaRPr lang="sk-SK" dirty="0"/>
          </a:p>
          <a:p>
            <a:r>
              <a:rPr lang="sk-SK" dirty="0" smtClean="0">
                <a:solidFill>
                  <a:schemeClr val="tx2"/>
                </a:solidFill>
              </a:rPr>
              <a:t>                         </a:t>
            </a:r>
            <a:r>
              <a:rPr lang="sk-SK" sz="3600" dirty="0" smtClean="0">
                <a:solidFill>
                  <a:schemeClr val="tx2"/>
                </a:solidFill>
              </a:rPr>
              <a:t>Voda</a:t>
            </a:r>
            <a:r>
              <a:rPr lang="sk-SK" sz="3600" dirty="0"/>
              <a:t> </a:t>
            </a:r>
            <a:r>
              <a:rPr lang="sk-SK" sz="3600" dirty="0" smtClean="0"/>
              <a:t>                            </a:t>
            </a:r>
            <a:r>
              <a:rPr lang="sk-SK" sz="3200" dirty="0" smtClean="0"/>
              <a:t>odpad</a:t>
            </a:r>
            <a:endParaRPr lang="sk-SK" sz="3200" dirty="0" smtClean="0">
              <a:solidFill>
                <a:schemeClr val="tx2"/>
              </a:solidFill>
            </a:endParaRPr>
          </a:p>
          <a:p>
            <a:endParaRPr lang="sk-SK" dirty="0" smtClean="0"/>
          </a:p>
          <a:p>
            <a:r>
              <a:rPr lang="sk-SK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</a:t>
            </a:r>
            <a:r>
              <a:rPr lang="sk-SK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energia          </a:t>
            </a:r>
          </a:p>
          <a:p>
            <a:r>
              <a:rPr lang="sk-SK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doprava </a:t>
            </a:r>
            <a:r>
              <a:rPr lang="sk-SK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 </a:t>
            </a:r>
            <a:r>
              <a:rPr lang="sk-SK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ovzdušie         </a:t>
            </a:r>
            <a:r>
              <a:rPr lang="sk-SK" sz="36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zelené </a:t>
            </a:r>
            <a:r>
              <a:rPr lang="sk-SK" sz="36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obstarávanie</a:t>
            </a:r>
          </a:p>
          <a:p>
            <a:endParaRPr lang="sk-SK" sz="4000" dirty="0" smtClean="0">
              <a:solidFill>
                <a:srgbClr val="003300"/>
              </a:solidFill>
            </a:endParaRPr>
          </a:p>
          <a:p>
            <a:r>
              <a:rPr lang="sk-SK" sz="4000" dirty="0">
                <a:solidFill>
                  <a:srgbClr val="003300"/>
                </a:solidFill>
              </a:rPr>
              <a:t> </a:t>
            </a:r>
            <a:r>
              <a:rPr lang="sk-SK" sz="4000" dirty="0" smtClean="0">
                <a:solidFill>
                  <a:srgbClr val="003300"/>
                </a:solidFill>
              </a:rPr>
              <a:t>                   zeleň </a:t>
            </a:r>
            <a:r>
              <a:rPr lang="sk-SK" sz="4000" dirty="0">
                <a:solidFill>
                  <a:srgbClr val="003300"/>
                </a:solidFill>
              </a:rPr>
              <a:t>a ochrana </a:t>
            </a:r>
            <a:r>
              <a:rPr lang="sk-SK" sz="4000" dirty="0" smtClean="0">
                <a:solidFill>
                  <a:srgbClr val="003300"/>
                </a:solidFill>
              </a:rPr>
              <a:t>prírody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59062332"/>
      </p:ext>
    </p:extLst>
  </p:cSld>
  <p:clrMapOvr>
    <a:masterClrMapping/>
  </p:clrMapOvr>
  <p:transition spd="slow" advTm="16000"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95536" y="332656"/>
            <a:ext cx="72194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i="1" dirty="0" smtClean="0">
                <a:solidFill>
                  <a:srgbClr val="FF0000"/>
                </a:solidFill>
              </a:rPr>
              <a:t>7 krokov k úspešnému zvládnutiu projektu</a:t>
            </a:r>
            <a:endParaRPr lang="sk-SK" sz="3200" i="1" dirty="0">
              <a:solidFill>
                <a:srgbClr val="FF0000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467544" y="2276872"/>
            <a:ext cx="85271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i="1" dirty="0" smtClean="0"/>
              <a:t>1. Kolégium Zelenej školy – akčná skupina a organizačný</a:t>
            </a:r>
          </a:p>
          <a:p>
            <a:r>
              <a:rPr lang="sk-SK" sz="2800" i="1" dirty="0" smtClean="0"/>
              <a:t>garant programu na škole</a:t>
            </a:r>
            <a:endParaRPr lang="sk-SK" sz="2800" dirty="0"/>
          </a:p>
        </p:txBody>
      </p:sp>
      <p:sp>
        <p:nvSpPr>
          <p:cNvPr id="6" name="BlokTextu 5"/>
          <p:cNvSpPr txBox="1"/>
          <p:nvPr/>
        </p:nvSpPr>
        <p:spPr>
          <a:xfrm>
            <a:off x="4283968" y="3933056"/>
            <a:ext cx="40609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Neváhaj a prihlás sa </a:t>
            </a:r>
            <a:endParaRPr lang="sk-SK" sz="3600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323528" y="5517232"/>
            <a:ext cx="52509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>
                <a:solidFill>
                  <a:srgbClr val="002060"/>
                </a:solidFill>
              </a:rPr>
              <a:t>Staň sa aj ty aktívnym členom skupiny.....</a:t>
            </a:r>
            <a:endParaRPr lang="sk-SK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08970"/>
      </p:ext>
    </p:extLst>
  </p:cSld>
  <p:clrMapOvr>
    <a:masterClrMapping/>
  </p:clrMapOvr>
  <p:transition spd="slow" advTm="16000"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0" y="764704"/>
            <a:ext cx="920110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i="1" dirty="0" smtClean="0">
                <a:solidFill>
                  <a:srgbClr val="00B050"/>
                </a:solidFill>
              </a:rPr>
              <a:t>2. Environmentálny audit – </a:t>
            </a:r>
          </a:p>
          <a:p>
            <a:r>
              <a:rPr lang="sk-SK" sz="3600" b="1" i="1" dirty="0" smtClean="0">
                <a:solidFill>
                  <a:srgbClr val="00B050"/>
                </a:solidFill>
              </a:rPr>
              <a:t>                              analýza súčasného stavu školy,</a:t>
            </a:r>
          </a:p>
          <a:p>
            <a:r>
              <a:rPr lang="sk-SK" sz="3600" i="1" dirty="0" smtClean="0"/>
              <a:t>ktorá je podkladom pre systematické plánovanie</a:t>
            </a:r>
            <a:endParaRPr lang="sk-SK" sz="3600" dirty="0"/>
          </a:p>
        </p:txBody>
      </p:sp>
      <p:sp>
        <p:nvSpPr>
          <p:cNvPr id="6" name="BlokTextu 5"/>
          <p:cNvSpPr txBox="1"/>
          <p:nvPr/>
        </p:nvSpPr>
        <p:spPr>
          <a:xfrm>
            <a:off x="397951" y="2924944"/>
            <a:ext cx="874604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>
                <a:solidFill>
                  <a:srgbClr val="FF0000"/>
                </a:solidFill>
              </a:rPr>
              <a:t>Zisti čo najviac o fungovaní školy a jej vplyvu </a:t>
            </a:r>
          </a:p>
          <a:p>
            <a:r>
              <a:rPr lang="sk-SK" sz="2800" dirty="0" smtClean="0">
                <a:solidFill>
                  <a:srgbClr val="FF0000"/>
                </a:solidFill>
              </a:rPr>
              <a:t>                                                                    na životné prostredie</a:t>
            </a:r>
            <a:endParaRPr lang="sk-SK" sz="2800" dirty="0">
              <a:solidFill>
                <a:srgbClr val="FF0000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67544" y="4653136"/>
            <a:ext cx="67079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/>
              <a:t>... Ako to to vyzerá na škole so životným prostredím?</a:t>
            </a:r>
          </a:p>
          <a:p>
            <a:r>
              <a:rPr lang="sk-SK" sz="2400" dirty="0" smtClean="0"/>
              <a:t> </a:t>
            </a:r>
          </a:p>
          <a:p>
            <a:r>
              <a:rPr lang="sk-SK" sz="2400" dirty="0" smtClean="0"/>
              <a:t>           ... čo sa dá zmeniť k lepšiemu...</a:t>
            </a:r>
            <a:endParaRPr lang="sk-SK" sz="2400" dirty="0"/>
          </a:p>
        </p:txBody>
      </p:sp>
    </p:spTree>
  </p:cSld>
  <p:clrMapOvr>
    <a:masterClrMapping/>
  </p:clrMapOvr>
  <p:transition spd="slow" advTm="16000"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0" y="260648"/>
            <a:ext cx="84604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b="1" i="1" dirty="0" smtClean="0"/>
              <a:t>3</a:t>
            </a:r>
            <a:r>
              <a:rPr lang="sk-SK" sz="2400" b="1" i="1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sk-SK" sz="2400" b="1" i="1" dirty="0" smtClean="0">
                <a:solidFill>
                  <a:srgbClr val="FF0000"/>
                </a:solidFill>
              </a:rPr>
              <a:t>Environmentálny akčný plán </a:t>
            </a:r>
            <a:r>
              <a:rPr lang="sk-SK" sz="2400" b="1" i="1" dirty="0" smtClean="0">
                <a:solidFill>
                  <a:schemeClr val="bg2">
                    <a:lumMod val="50000"/>
                  </a:schemeClr>
                </a:solidFill>
              </a:rPr>
              <a:t>– dlhodobejšia vízia školy</a:t>
            </a:r>
          </a:p>
          <a:p>
            <a:r>
              <a:rPr lang="pl-PL" sz="2400" i="1" dirty="0" smtClean="0"/>
              <a:t>pre zníženie ekologickej stopy rozpracovaná na čiastkové</a:t>
            </a:r>
          </a:p>
          <a:p>
            <a:r>
              <a:rPr lang="sk-SK" sz="2400" i="1" dirty="0" smtClean="0"/>
              <a:t>ciele a aktivity</a:t>
            </a:r>
            <a:endParaRPr lang="sk-SK" sz="2400" dirty="0"/>
          </a:p>
        </p:txBody>
      </p:sp>
      <p:sp>
        <p:nvSpPr>
          <p:cNvPr id="5" name="BlokTextu 4"/>
          <p:cNvSpPr txBox="1"/>
          <p:nvPr/>
        </p:nvSpPr>
        <p:spPr>
          <a:xfrm>
            <a:off x="1230167" y="1556792"/>
            <a:ext cx="73195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/>
              <a:t>Cieľom je vytvorenie premysleného súboru </a:t>
            </a:r>
            <a:r>
              <a:rPr lang="sk-SK" sz="2400" b="1" dirty="0" smtClean="0">
                <a:solidFill>
                  <a:srgbClr val="FF0000"/>
                </a:solidFill>
              </a:rPr>
              <a:t>aktivít, ktoré </a:t>
            </a:r>
          </a:p>
          <a:p>
            <a:r>
              <a:rPr lang="sk-SK" sz="2400" b="1" dirty="0" smtClean="0">
                <a:solidFill>
                  <a:srgbClr val="FF0000"/>
                </a:solidFill>
              </a:rPr>
              <a:t>vedú k dosiahnutiu</a:t>
            </a:r>
            <a:r>
              <a:rPr lang="sk-SK" sz="2400" b="1" dirty="0" smtClean="0"/>
              <a:t> </a:t>
            </a:r>
            <a:r>
              <a:rPr lang="sk-SK" sz="2400" dirty="0" smtClean="0"/>
              <a:t>konkrétneho </a:t>
            </a:r>
            <a:r>
              <a:rPr lang="sk-SK" sz="2400" b="1" dirty="0" smtClean="0">
                <a:solidFill>
                  <a:srgbClr val="FF0000"/>
                </a:solidFill>
              </a:rPr>
              <a:t>cieľa.</a:t>
            </a:r>
            <a:endParaRPr lang="sk-SK" sz="2400" dirty="0">
              <a:solidFill>
                <a:srgbClr val="FF0000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 rot="1428192">
            <a:off x="210131" y="3724620"/>
            <a:ext cx="3807008" cy="95410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solidFill>
                  <a:srgbClr val="FFFF00"/>
                </a:solidFill>
              </a:rPr>
              <a:t>1</a:t>
            </a:r>
            <a:r>
              <a:rPr lang="sk-SK" sz="2800" b="1" dirty="0" smtClean="0"/>
              <a:t>. </a:t>
            </a:r>
            <a:r>
              <a:rPr lang="sk-SK" sz="2800" b="1" dirty="0" smtClean="0">
                <a:solidFill>
                  <a:schemeClr val="accent4"/>
                </a:solidFill>
              </a:rPr>
              <a:t>Kde sme teraz? – súčasnosť</a:t>
            </a:r>
            <a:endParaRPr lang="sk-SK" sz="2800" dirty="0">
              <a:solidFill>
                <a:schemeClr val="accent4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 rot="21045656">
            <a:off x="4078236" y="3685302"/>
            <a:ext cx="4127027" cy="46166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pl-PL" sz="2400" b="1" dirty="0" smtClean="0">
                <a:solidFill>
                  <a:srgbClr val="FF0000"/>
                </a:solidFill>
              </a:rPr>
              <a:t>2. </a:t>
            </a:r>
            <a:r>
              <a:rPr lang="pl-PL" sz="2400" b="1" dirty="0" smtClean="0">
                <a:solidFill>
                  <a:srgbClr val="FFC000"/>
                </a:solidFill>
              </a:rPr>
              <a:t>Kde by sme chceli byť? – cieľ</a:t>
            </a:r>
            <a:endParaRPr lang="sk-SK" sz="2400" dirty="0">
              <a:solidFill>
                <a:srgbClr val="FFC000"/>
              </a:solidFill>
            </a:endParaRPr>
          </a:p>
        </p:txBody>
      </p:sp>
      <p:sp>
        <p:nvSpPr>
          <p:cNvPr id="8" name="BlokTextu 7"/>
          <p:cNvSpPr txBox="1"/>
          <p:nvPr/>
        </p:nvSpPr>
        <p:spPr>
          <a:xfrm rot="21005036">
            <a:off x="1769704" y="5087810"/>
            <a:ext cx="5935343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pl-PL" sz="3200" b="1" dirty="0" smtClean="0"/>
              <a:t>3. </a:t>
            </a:r>
            <a:r>
              <a:rPr lang="pl-PL" sz="3200" b="1" dirty="0" smtClean="0">
                <a:solidFill>
                  <a:srgbClr val="00B050"/>
                </a:solidFill>
              </a:rPr>
              <a:t>Ako sa tam dostaneme? – cesta</a:t>
            </a:r>
            <a:endParaRPr lang="sk-SK" sz="3200" dirty="0">
              <a:solidFill>
                <a:srgbClr val="00B050"/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2483768" y="3068960"/>
            <a:ext cx="4169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i="1" dirty="0" smtClean="0">
                <a:latin typeface="Andalus" pitchFamily="18" charset="-78"/>
                <a:cs typeface="Andalus" pitchFamily="18" charset="-78"/>
              </a:rPr>
              <a:t>Pomôžu nám 3 základné otázky</a:t>
            </a:r>
            <a:endParaRPr lang="sk-SK" sz="2400" i="1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 spd="slow" advTm="16000"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Snímk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820472" cy="2742389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309594" y="3861048"/>
            <a:ext cx="8834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/>
              <a:t>Cieľom je zabezpečiť plynulý proces dosahovania stanoveného cieľa...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96039" y="4879487"/>
            <a:ext cx="7246664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sk-SK" sz="2400" b="1" dirty="0" smtClean="0">
                <a:solidFill>
                  <a:schemeClr val="accent6">
                    <a:lumMod val="50000"/>
                  </a:schemeClr>
                </a:solidFill>
              </a:rPr>
              <a:t>Monitoring</a:t>
            </a:r>
            <a:r>
              <a:rPr lang="sk-SK" sz="2400" b="1" dirty="0" smtClean="0"/>
              <a:t>: </a:t>
            </a:r>
            <a:r>
              <a:rPr lang="sk-SK" sz="2400" b="1" dirty="0" smtClean="0">
                <a:solidFill>
                  <a:srgbClr val="FF0000"/>
                </a:solidFill>
              </a:rPr>
              <a:t>Priebežne sledujeme plnenie EAP</a:t>
            </a:r>
            <a:r>
              <a:rPr lang="sk-SK" sz="2400" b="1" dirty="0" smtClean="0"/>
              <a:t>, či všetko</a:t>
            </a:r>
          </a:p>
          <a:p>
            <a:r>
              <a:rPr lang="sk-SK" sz="2400" dirty="0" smtClean="0"/>
              <a:t>beží tak ako má....</a:t>
            </a:r>
            <a:endParaRPr lang="sk-SK" sz="2400" dirty="0"/>
          </a:p>
        </p:txBody>
      </p:sp>
      <p:sp>
        <p:nvSpPr>
          <p:cNvPr id="7" name="BlokTextu 6"/>
          <p:cNvSpPr txBox="1"/>
          <p:nvPr/>
        </p:nvSpPr>
        <p:spPr>
          <a:xfrm>
            <a:off x="2553541" y="6021288"/>
            <a:ext cx="6590459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sk-SK" sz="2400" b="1" dirty="0" smtClean="0">
                <a:solidFill>
                  <a:srgbClr val="C00000"/>
                </a:solidFill>
              </a:rPr>
              <a:t>Vyhodnocovanie: </a:t>
            </a:r>
            <a:r>
              <a:rPr lang="sk-SK" sz="2400" b="1" dirty="0" smtClean="0">
                <a:solidFill>
                  <a:srgbClr val="00B0F0"/>
                </a:solidFill>
              </a:rPr>
              <a:t>Vyhodnocujeme našu úspešnosť</a:t>
            </a:r>
            <a:endParaRPr lang="sk-SK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slow" advTm="16000"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451</Words>
  <Application>Microsoft Office PowerPoint</Application>
  <PresentationFormat>Prezentácia na obrazovke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ucitel</dc:creator>
  <cp:lastModifiedBy>ucitel</cp:lastModifiedBy>
  <cp:revision>33</cp:revision>
  <dcterms:created xsi:type="dcterms:W3CDTF">2013-10-23T05:50:08Z</dcterms:created>
  <dcterms:modified xsi:type="dcterms:W3CDTF">2013-10-24T05:39:22Z</dcterms:modified>
</cp:coreProperties>
</file>